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Varela Round"/>
      <p:regular r:id="rId13"/>
    </p:embeddedFont>
    <p:embeddedFont>
      <p:font typeface="Shadows Into Light"/>
      <p:regular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VarelaRound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ShadowsIntoLigh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b820412f80_0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b820412f8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4b102edea_1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4b102ede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4b102edea_1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4b102edea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yellow" type="title">
  <p:cSld name="TITLE">
    <p:bg>
      <p:bgPr>
        <a:solidFill>
          <a:schemeClr val="accen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1630650" y="1991813"/>
            <a:ext cx="5882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None/>
              <a:defRPr sz="5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1650450" y="1524982"/>
            <a:ext cx="5843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1650450" y="2629294"/>
            <a:ext cx="5843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404600" y="2161800"/>
            <a:ext cx="63348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Font typeface="Shadows Into Light"/>
              <a:buChar char="▧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○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■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●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○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■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●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○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SzPts val="3000"/>
              <a:buFont typeface="Shadows Into Light"/>
              <a:buChar char="■"/>
              <a:defRPr sz="3000"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3593400" y="10861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“</a:t>
            </a:r>
            <a:endParaRPr sz="96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0" name="Google Shape;20;p4"/>
          <p:cNvSpPr/>
          <p:nvPr/>
        </p:nvSpPr>
        <p:spPr>
          <a:xfrm>
            <a:off x="4103660" y="1178421"/>
            <a:ext cx="986085" cy="869309"/>
          </a:xfrm>
          <a:custGeom>
            <a:rect b="b" l="l" r="r" t="t"/>
            <a:pathLst>
              <a:path extrusionOk="0" h="52447" w="59251">
                <a:moveTo>
                  <a:pt x="31417" y="954"/>
                </a:moveTo>
                <a:cubicBezTo>
                  <a:pt x="25372" y="537"/>
                  <a:pt x="17283" y="-1744"/>
                  <a:pt x="13340" y="2856"/>
                </a:cubicBezTo>
                <a:cubicBezTo>
                  <a:pt x="3771" y="14019"/>
                  <a:pt x="374" y="37628"/>
                  <a:pt x="11755" y="46938"/>
                </a:cubicBezTo>
                <a:cubicBezTo>
                  <a:pt x="19208" y="53034"/>
                  <a:pt x="30839" y="53180"/>
                  <a:pt x="40297" y="51378"/>
                </a:cubicBezTo>
                <a:cubicBezTo>
                  <a:pt x="46481" y="50200"/>
                  <a:pt x="49934" y="42779"/>
                  <a:pt x="52665" y="37107"/>
                </a:cubicBezTo>
                <a:cubicBezTo>
                  <a:pt x="55247" y="31745"/>
                  <a:pt x="60979" y="25793"/>
                  <a:pt x="58690" y="20299"/>
                </a:cubicBezTo>
                <a:cubicBezTo>
                  <a:pt x="57279" y="16912"/>
                  <a:pt x="53473" y="15077"/>
                  <a:pt x="50445" y="13005"/>
                </a:cubicBezTo>
                <a:cubicBezTo>
                  <a:pt x="41918" y="7171"/>
                  <a:pt x="31006" y="-916"/>
                  <a:pt x="21269" y="2539"/>
                </a:cubicBezTo>
                <a:cubicBezTo>
                  <a:pt x="13737" y="5212"/>
                  <a:pt x="5208" y="9706"/>
                  <a:pt x="2241" y="17127"/>
                </a:cubicBezTo>
                <a:cubicBezTo>
                  <a:pt x="-1025" y="25295"/>
                  <a:pt x="-738" y="36131"/>
                  <a:pt x="4144" y="4344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" name="Google Shape;21;p4"/>
          <p:cNvSpPr/>
          <p:nvPr/>
        </p:nvSpPr>
        <p:spPr>
          <a:xfrm>
            <a:off x="4046425" y="1113850"/>
            <a:ext cx="1051090" cy="976914"/>
          </a:xfrm>
          <a:custGeom>
            <a:rect b="b" l="l" r="r" t="t"/>
            <a:pathLst>
              <a:path extrusionOk="0" h="58939" w="63157">
                <a:moveTo>
                  <a:pt x="20826" y="0"/>
                </a:moveTo>
                <a:cubicBezTo>
                  <a:pt x="13566" y="0"/>
                  <a:pt x="6296" y="7516"/>
                  <a:pt x="4652" y="14588"/>
                </a:cubicBezTo>
                <a:cubicBezTo>
                  <a:pt x="2364" y="24428"/>
                  <a:pt x="5707" y="35897"/>
                  <a:pt x="11629" y="44082"/>
                </a:cubicBezTo>
                <a:cubicBezTo>
                  <a:pt x="17782" y="52587"/>
                  <a:pt x="29173" y="60332"/>
                  <a:pt x="39537" y="58670"/>
                </a:cubicBezTo>
                <a:cubicBezTo>
                  <a:pt x="49203" y="57120"/>
                  <a:pt x="49748" y="56659"/>
                  <a:pt x="57296" y="50424"/>
                </a:cubicBezTo>
                <a:cubicBezTo>
                  <a:pt x="62556" y="46079"/>
                  <a:pt x="64679" y="36600"/>
                  <a:pt x="61736" y="30445"/>
                </a:cubicBezTo>
                <a:cubicBezTo>
                  <a:pt x="58298" y="23257"/>
                  <a:pt x="56273" y="24644"/>
                  <a:pt x="50954" y="18711"/>
                </a:cubicBezTo>
                <a:cubicBezTo>
                  <a:pt x="47260" y="14591"/>
                  <a:pt x="44103" y="9185"/>
                  <a:pt x="38903" y="7294"/>
                </a:cubicBezTo>
                <a:cubicBezTo>
                  <a:pt x="33439" y="5307"/>
                  <a:pt x="26891" y="5218"/>
                  <a:pt x="21460" y="7294"/>
                </a:cubicBezTo>
                <a:cubicBezTo>
                  <a:pt x="9149" y="12001"/>
                  <a:pt x="-3826" y="29029"/>
                  <a:pt x="1164" y="41228"/>
                </a:cubicBezTo>
                <a:cubicBezTo>
                  <a:pt x="8128" y="58254"/>
                  <a:pt x="49341" y="57602"/>
                  <a:pt x="56345" y="40593"/>
                </a:cubicBezTo>
                <a:cubicBezTo>
                  <a:pt x="58882" y="34432"/>
                  <a:pt x="60567" y="26229"/>
                  <a:pt x="56979" y="20614"/>
                </a:cubicBezTo>
                <a:cubicBezTo>
                  <a:pt x="53070" y="14496"/>
                  <a:pt x="47109" y="9628"/>
                  <a:pt x="40806" y="6026"/>
                </a:cubicBezTo>
                <a:cubicBezTo>
                  <a:pt x="32309" y="1170"/>
                  <a:pt x="17818" y="3588"/>
                  <a:pt x="11946" y="11417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lvl="1">
              <a:buNone/>
              <a:defRPr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lvl="2">
              <a:buNone/>
              <a:defRPr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lvl="3">
              <a:buNone/>
              <a:defRPr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lvl="4">
              <a:buNone/>
              <a:defRPr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lvl="5">
              <a:buNone/>
              <a:defRPr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lvl="6">
              <a:buNone/>
              <a:defRPr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lvl="7">
              <a:buNone/>
              <a:defRPr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lvl="8">
              <a:buNone/>
              <a:defRPr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1027950" y="517331"/>
            <a:ext cx="7088100" cy="68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1070325" y="1438988"/>
            <a:ext cx="7056300" cy="30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▧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26" name="Google Shape;26;p5"/>
          <p:cNvSpPr/>
          <p:nvPr/>
        </p:nvSpPr>
        <p:spPr>
          <a:xfrm>
            <a:off x="3120675" y="1149938"/>
            <a:ext cx="3060325" cy="11494"/>
          </a:xfrm>
          <a:custGeom>
            <a:rect b="b" l="l" r="r" t="t"/>
            <a:pathLst>
              <a:path extrusionOk="0" h="613" w="122413">
                <a:moveTo>
                  <a:pt x="0" y="317"/>
                </a:moveTo>
                <a:cubicBezTo>
                  <a:pt x="40797" y="1117"/>
                  <a:pt x="81609" y="0"/>
                  <a:pt x="122413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" name="Google Shape;27;p5"/>
          <p:cNvSpPr/>
          <p:nvPr/>
        </p:nvSpPr>
        <p:spPr>
          <a:xfrm>
            <a:off x="3068250" y="1183294"/>
            <a:ext cx="3226850" cy="11906"/>
          </a:xfrm>
          <a:custGeom>
            <a:rect b="b" l="l" r="r" t="t"/>
            <a:pathLst>
              <a:path extrusionOk="0" h="635" w="129074">
                <a:moveTo>
                  <a:pt x="0" y="0"/>
                </a:moveTo>
                <a:cubicBezTo>
                  <a:pt x="43025" y="0"/>
                  <a:pt x="86049" y="635"/>
                  <a:pt x="129074" y="63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idx="1" type="body"/>
          </p:nvPr>
        </p:nvSpPr>
        <p:spPr>
          <a:xfrm>
            <a:off x="1109975" y="1373588"/>
            <a:ext cx="32664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▧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4915550" y="1373588"/>
            <a:ext cx="31554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▧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2" name="Google Shape;32;p6"/>
          <p:cNvSpPr txBox="1"/>
          <p:nvPr>
            <p:ph type="title"/>
          </p:nvPr>
        </p:nvSpPr>
        <p:spPr>
          <a:xfrm>
            <a:off x="1027950" y="517331"/>
            <a:ext cx="7088100" cy="68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9pPr>
          </a:lstStyle>
          <a:p/>
        </p:txBody>
      </p:sp>
      <p:sp>
        <p:nvSpPr>
          <p:cNvPr id="33" name="Google Shape;33;p6"/>
          <p:cNvSpPr/>
          <p:nvPr/>
        </p:nvSpPr>
        <p:spPr>
          <a:xfrm>
            <a:off x="3120675" y="1149938"/>
            <a:ext cx="3060325" cy="11494"/>
          </a:xfrm>
          <a:custGeom>
            <a:rect b="b" l="l" r="r" t="t"/>
            <a:pathLst>
              <a:path extrusionOk="0" h="613" w="122413">
                <a:moveTo>
                  <a:pt x="0" y="317"/>
                </a:moveTo>
                <a:cubicBezTo>
                  <a:pt x="40797" y="1117"/>
                  <a:pt x="81609" y="0"/>
                  <a:pt x="122413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" name="Google Shape;34;p6"/>
          <p:cNvSpPr/>
          <p:nvPr/>
        </p:nvSpPr>
        <p:spPr>
          <a:xfrm>
            <a:off x="3068250" y="1183294"/>
            <a:ext cx="3226850" cy="11906"/>
          </a:xfrm>
          <a:custGeom>
            <a:rect b="b" l="l" r="r" t="t"/>
            <a:pathLst>
              <a:path extrusionOk="0" h="635" w="129074">
                <a:moveTo>
                  <a:pt x="0" y="0"/>
                </a:moveTo>
                <a:cubicBezTo>
                  <a:pt x="43025" y="0"/>
                  <a:pt x="86049" y="635"/>
                  <a:pt x="129074" y="63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idx="1" type="body"/>
          </p:nvPr>
        </p:nvSpPr>
        <p:spPr>
          <a:xfrm>
            <a:off x="1014825" y="1427100"/>
            <a:ext cx="2297400" cy="30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▧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8" name="Google Shape;38;p7"/>
          <p:cNvSpPr txBox="1"/>
          <p:nvPr>
            <p:ph idx="2" type="body"/>
          </p:nvPr>
        </p:nvSpPr>
        <p:spPr>
          <a:xfrm>
            <a:off x="3429925" y="1427100"/>
            <a:ext cx="2297400" cy="30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▧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9" name="Google Shape;39;p7"/>
          <p:cNvSpPr txBox="1"/>
          <p:nvPr>
            <p:ph idx="3" type="body"/>
          </p:nvPr>
        </p:nvSpPr>
        <p:spPr>
          <a:xfrm>
            <a:off x="5845025" y="1427100"/>
            <a:ext cx="2297400" cy="30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▧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1027950" y="517331"/>
            <a:ext cx="7088100" cy="68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9pPr>
          </a:lstStyle>
          <a:p/>
        </p:txBody>
      </p:sp>
      <p:sp>
        <p:nvSpPr>
          <p:cNvPr id="41" name="Google Shape;41;p7"/>
          <p:cNvSpPr/>
          <p:nvPr/>
        </p:nvSpPr>
        <p:spPr>
          <a:xfrm>
            <a:off x="3120675" y="1149938"/>
            <a:ext cx="3060325" cy="11494"/>
          </a:xfrm>
          <a:custGeom>
            <a:rect b="b" l="l" r="r" t="t"/>
            <a:pathLst>
              <a:path extrusionOk="0" h="613" w="122413">
                <a:moveTo>
                  <a:pt x="0" y="317"/>
                </a:moveTo>
                <a:cubicBezTo>
                  <a:pt x="40797" y="1117"/>
                  <a:pt x="81609" y="0"/>
                  <a:pt x="122413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" name="Google Shape;42;p7"/>
          <p:cNvSpPr/>
          <p:nvPr/>
        </p:nvSpPr>
        <p:spPr>
          <a:xfrm>
            <a:off x="3068250" y="1183294"/>
            <a:ext cx="3226850" cy="11906"/>
          </a:xfrm>
          <a:custGeom>
            <a:rect b="b" l="l" r="r" t="t"/>
            <a:pathLst>
              <a:path extrusionOk="0" h="635" w="129074">
                <a:moveTo>
                  <a:pt x="0" y="0"/>
                </a:moveTo>
                <a:cubicBezTo>
                  <a:pt x="43025" y="0"/>
                  <a:pt x="86049" y="635"/>
                  <a:pt x="129074" y="63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1027950" y="517331"/>
            <a:ext cx="7088100" cy="68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79CB8"/>
              </a:buClr>
              <a:buSzPts val="2600"/>
              <a:buNone/>
              <a:defRPr>
                <a:solidFill>
                  <a:srgbClr val="979CB8"/>
                </a:solidFill>
              </a:defRPr>
            </a:lvl9pPr>
          </a:lstStyle>
          <a:p/>
        </p:txBody>
      </p:sp>
      <p:sp>
        <p:nvSpPr>
          <p:cNvPr id="46" name="Google Shape;46;p8"/>
          <p:cNvSpPr/>
          <p:nvPr/>
        </p:nvSpPr>
        <p:spPr>
          <a:xfrm>
            <a:off x="3120675" y="1149938"/>
            <a:ext cx="3060325" cy="11494"/>
          </a:xfrm>
          <a:custGeom>
            <a:rect b="b" l="l" r="r" t="t"/>
            <a:pathLst>
              <a:path extrusionOk="0" h="613" w="122413">
                <a:moveTo>
                  <a:pt x="0" y="317"/>
                </a:moveTo>
                <a:cubicBezTo>
                  <a:pt x="40797" y="1117"/>
                  <a:pt x="81609" y="0"/>
                  <a:pt x="122413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" name="Google Shape;47;p8"/>
          <p:cNvSpPr/>
          <p:nvPr/>
        </p:nvSpPr>
        <p:spPr>
          <a:xfrm>
            <a:off x="3068250" y="1183294"/>
            <a:ext cx="3226850" cy="11906"/>
          </a:xfrm>
          <a:custGeom>
            <a:rect b="b" l="l" r="r" t="t"/>
            <a:pathLst>
              <a:path extrusionOk="0" h="635" w="129074">
                <a:moveTo>
                  <a:pt x="0" y="0"/>
                </a:moveTo>
                <a:cubicBezTo>
                  <a:pt x="43025" y="0"/>
                  <a:pt x="86049" y="635"/>
                  <a:pt x="129074" y="63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idx="1" type="body"/>
          </p:nvPr>
        </p:nvSpPr>
        <p:spPr>
          <a:xfrm>
            <a:off x="980400" y="4120556"/>
            <a:ext cx="7183200" cy="5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rgbClr val="979CB8"/>
              </a:buClr>
              <a:buSzPts val="1600"/>
              <a:buNone/>
              <a:defRPr sz="1600">
                <a:solidFill>
                  <a:srgbClr val="979CB8"/>
                </a:solidFill>
              </a:defRPr>
            </a:lvl1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979CB8"/>
                </a:solidFill>
              </a:defRPr>
            </a:lvl1pPr>
            <a:lvl2pPr lvl="1">
              <a:buNone/>
              <a:defRPr>
                <a:solidFill>
                  <a:srgbClr val="979CB8"/>
                </a:solidFill>
              </a:defRPr>
            </a:lvl2pPr>
            <a:lvl3pPr lvl="2">
              <a:buNone/>
              <a:defRPr>
                <a:solidFill>
                  <a:srgbClr val="979CB8"/>
                </a:solidFill>
              </a:defRPr>
            </a:lvl3pPr>
            <a:lvl4pPr lvl="3">
              <a:buNone/>
              <a:defRPr>
                <a:solidFill>
                  <a:srgbClr val="979CB8"/>
                </a:solidFill>
              </a:defRPr>
            </a:lvl4pPr>
            <a:lvl5pPr lvl="4">
              <a:buNone/>
              <a:defRPr>
                <a:solidFill>
                  <a:srgbClr val="979CB8"/>
                </a:solidFill>
              </a:defRPr>
            </a:lvl5pPr>
            <a:lvl6pPr lvl="5">
              <a:buNone/>
              <a:defRPr>
                <a:solidFill>
                  <a:srgbClr val="979CB8"/>
                </a:solidFill>
              </a:defRPr>
            </a:lvl6pPr>
            <a:lvl7pPr lvl="6">
              <a:buNone/>
              <a:defRPr>
                <a:solidFill>
                  <a:srgbClr val="979CB8"/>
                </a:solidFill>
              </a:defRPr>
            </a:lvl7pPr>
            <a:lvl8pPr lvl="7">
              <a:buNone/>
              <a:defRPr>
                <a:solidFill>
                  <a:srgbClr val="979CB8"/>
                </a:solidFill>
              </a:defRPr>
            </a:lvl8pPr>
            <a:lvl9pPr lvl="8">
              <a:buNone/>
              <a:defRPr>
                <a:solidFill>
                  <a:srgbClr val="979CB8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824550" y="593531"/>
            <a:ext cx="7547700" cy="68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hadows Into Light"/>
              <a:buNone/>
              <a:defRPr sz="26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070325" y="1438988"/>
            <a:ext cx="7056300" cy="30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arela Round"/>
              <a:buChar char="▧"/>
              <a:defRPr sz="24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○"/>
              <a:defRPr sz="24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■"/>
              <a:defRPr sz="24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●"/>
              <a:defRPr sz="24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○"/>
              <a:defRPr sz="24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■"/>
              <a:defRPr sz="24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●"/>
              <a:defRPr sz="24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○"/>
              <a:defRPr sz="24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arela Round"/>
              <a:buChar char="■"/>
              <a:defRPr sz="24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 sz="13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1pPr>
            <a:lvl2pPr lvl="1" algn="ctr">
              <a:buNone/>
              <a:defRPr sz="13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2pPr>
            <a:lvl3pPr lvl="2" algn="ctr">
              <a:buNone/>
              <a:defRPr sz="13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3pPr>
            <a:lvl4pPr lvl="3" algn="ctr">
              <a:buNone/>
              <a:defRPr sz="13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4pPr>
            <a:lvl5pPr lvl="4" algn="ctr">
              <a:buNone/>
              <a:defRPr sz="13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5pPr>
            <a:lvl6pPr lvl="5" algn="ctr">
              <a:buNone/>
              <a:defRPr sz="13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6pPr>
            <a:lvl7pPr lvl="6" algn="ctr">
              <a:buNone/>
              <a:defRPr sz="13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7pPr>
            <a:lvl8pPr lvl="7" algn="ctr">
              <a:buNone/>
              <a:defRPr sz="13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8pPr>
            <a:lvl9pPr lvl="8" algn="ctr">
              <a:buNone/>
              <a:defRPr sz="1300">
                <a:solidFill>
                  <a:schemeClr val="dk2"/>
                </a:solidFill>
                <a:latin typeface="Shadows Into Light"/>
                <a:ea typeface="Shadows Into Light"/>
                <a:cs typeface="Shadows Into Light"/>
                <a:sym typeface="Shadows In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ctrTitle"/>
          </p:nvPr>
        </p:nvSpPr>
        <p:spPr>
          <a:xfrm>
            <a:off x="1630650" y="1991813"/>
            <a:ext cx="5882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Zanmi Kafe: Data Description</a:t>
            </a:r>
            <a:endParaRPr/>
          </a:p>
        </p:txBody>
      </p:sp>
      <p:sp>
        <p:nvSpPr>
          <p:cNvPr id="59" name="Google Shape;59;p11"/>
          <p:cNvSpPr/>
          <p:nvPr/>
        </p:nvSpPr>
        <p:spPr>
          <a:xfrm rot="-3774511">
            <a:off x="2588275" y="1038066"/>
            <a:ext cx="316447" cy="1133981"/>
          </a:xfrm>
          <a:custGeom>
            <a:rect b="b" l="l" r="r" t="t"/>
            <a:pathLst>
              <a:path extrusionOk="0" h="89819" w="30959">
                <a:moveTo>
                  <a:pt x="0" y="0"/>
                </a:moveTo>
                <a:cubicBezTo>
                  <a:pt x="5134" y="6918"/>
                  <a:pt x="29561" y="26535"/>
                  <a:pt x="30804" y="41505"/>
                </a:cubicBezTo>
                <a:cubicBezTo>
                  <a:pt x="32047" y="56475"/>
                  <a:pt x="11349" y="81767"/>
                  <a:pt x="7458" y="89819"/>
                </a:cubicBezTo>
              </a:path>
            </a:pathLst>
          </a:custGeom>
          <a:noFill/>
          <a:ln cap="flat" cmpd="sng" w="9525">
            <a:solidFill>
              <a:srgbClr val="FFFFFF"/>
            </a:solidFill>
            <a:prstDash val="dash"/>
            <a:round/>
            <a:headEnd len="med" w="med" type="none"/>
            <a:tailEnd len="med" w="med" type="stealth"/>
          </a:ln>
        </p:spPr>
      </p:sp>
      <p:sp>
        <p:nvSpPr>
          <p:cNvPr id="60" name="Google Shape;60;p11"/>
          <p:cNvSpPr/>
          <p:nvPr/>
        </p:nvSpPr>
        <p:spPr>
          <a:xfrm>
            <a:off x="2995313" y="3384919"/>
            <a:ext cx="3153375" cy="25875"/>
          </a:xfrm>
          <a:custGeom>
            <a:rect b="b" l="l" r="r" t="t"/>
            <a:pathLst>
              <a:path extrusionOk="0" h="1380" w="126135">
                <a:moveTo>
                  <a:pt x="0" y="973"/>
                </a:moveTo>
                <a:cubicBezTo>
                  <a:pt x="29075" y="973"/>
                  <a:pt x="58158" y="273"/>
                  <a:pt x="87224" y="973"/>
                </a:cubicBezTo>
                <a:cubicBezTo>
                  <a:pt x="100195" y="1285"/>
                  <a:pt x="113312" y="1974"/>
                  <a:pt x="126135" y="0"/>
                </a:cubicBez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" name="Google Shape;61;p11"/>
          <p:cNvSpPr/>
          <p:nvPr/>
        </p:nvSpPr>
        <p:spPr>
          <a:xfrm>
            <a:off x="3033400" y="3372733"/>
            <a:ext cx="3177700" cy="31069"/>
          </a:xfrm>
          <a:custGeom>
            <a:rect b="b" l="l" r="r" t="t"/>
            <a:pathLst>
              <a:path extrusionOk="0" h="1657" w="127108">
                <a:moveTo>
                  <a:pt x="0" y="1657"/>
                </a:moveTo>
                <a:cubicBezTo>
                  <a:pt x="42250" y="-1532"/>
                  <a:pt x="84738" y="1008"/>
                  <a:pt x="127108" y="1008"/>
                </a:cubicBez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2" name="Google Shape;62;p11"/>
          <p:cNvSpPr/>
          <p:nvPr/>
        </p:nvSpPr>
        <p:spPr>
          <a:xfrm>
            <a:off x="5714324" y="1664350"/>
            <a:ext cx="1469631" cy="921872"/>
          </a:xfrm>
          <a:custGeom>
            <a:rect b="b" l="l" r="r" t="t"/>
            <a:pathLst>
              <a:path extrusionOk="0" h="41004" w="53808">
                <a:moveTo>
                  <a:pt x="33350" y="2267"/>
                </a:moveTo>
                <a:cubicBezTo>
                  <a:pt x="29864" y="1271"/>
                  <a:pt x="26130" y="-694"/>
                  <a:pt x="22650" y="321"/>
                </a:cubicBezTo>
                <a:cubicBezTo>
                  <a:pt x="10877" y="3755"/>
                  <a:pt x="-4823" y="20013"/>
                  <a:pt x="1573" y="30477"/>
                </a:cubicBezTo>
                <a:cubicBezTo>
                  <a:pt x="7822" y="40701"/>
                  <a:pt x="25332" y="42678"/>
                  <a:pt x="36593" y="38583"/>
                </a:cubicBezTo>
                <a:cubicBezTo>
                  <a:pt x="46488" y="34985"/>
                  <a:pt x="56460" y="21659"/>
                  <a:pt x="53130" y="11670"/>
                </a:cubicBezTo>
                <a:cubicBezTo>
                  <a:pt x="49952" y="2137"/>
                  <a:pt x="34186" y="-1056"/>
                  <a:pt x="24595" y="1943"/>
                </a:cubicBezTo>
                <a:cubicBezTo>
                  <a:pt x="14087" y="5228"/>
                  <a:pt x="2158" y="13742"/>
                  <a:pt x="600" y="24641"/>
                </a:cubicBezTo>
                <a:cubicBezTo>
                  <a:pt x="-77" y="29379"/>
                  <a:pt x="2605" y="35237"/>
                  <a:pt x="6761" y="37611"/>
                </a:cubicBezTo>
                <a:cubicBezTo>
                  <a:pt x="15326" y="42505"/>
                  <a:pt x="29293" y="42316"/>
                  <a:pt x="36268" y="35341"/>
                </a:cubicBez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1025" y="975738"/>
            <a:ext cx="4021950" cy="319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1027950" y="517331"/>
            <a:ext cx="7088100" cy="68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Provenance</a:t>
            </a:r>
            <a:endParaRPr/>
          </a:p>
        </p:txBody>
      </p:sp>
      <p:sp>
        <p:nvSpPr>
          <p:cNvPr id="73" name="Google Shape;73;p13"/>
          <p:cNvSpPr txBox="1"/>
          <p:nvPr/>
        </p:nvSpPr>
        <p:spPr>
          <a:xfrm>
            <a:off x="1101075" y="1355075"/>
            <a:ext cx="3628200" cy="30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3"/>
                </a:solidFill>
                <a:latin typeface="Varela Round"/>
                <a:ea typeface="Varela Round"/>
                <a:cs typeface="Varela Round"/>
                <a:sym typeface="Varela Round"/>
              </a:rPr>
              <a:t>DATA ORIGIN:</a:t>
            </a:r>
            <a:endParaRPr b="1" sz="1200">
              <a:solidFill>
                <a:schemeClr val="accent3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Varela Round"/>
              <a:buChar char="▧"/>
            </a:pPr>
            <a:r>
              <a:rPr lang="en" sz="1500">
                <a:solidFill>
                  <a:schemeClr val="accent3"/>
                </a:solidFill>
                <a:latin typeface="Varela Round"/>
                <a:ea typeface="Varela Round"/>
                <a:cs typeface="Varela Round"/>
                <a:sym typeface="Varela Round"/>
              </a:rPr>
              <a:t>Originally </a:t>
            </a:r>
            <a:r>
              <a:rPr b="1" lang="en" sz="1500">
                <a:solidFill>
                  <a:schemeClr val="accent3"/>
                </a:solidFill>
                <a:latin typeface="Varela Round"/>
                <a:ea typeface="Varela Round"/>
                <a:cs typeface="Varela Round"/>
                <a:sym typeface="Varela Round"/>
              </a:rPr>
              <a:t>collected by Outreach Trip students </a:t>
            </a:r>
            <a:r>
              <a:rPr lang="en" sz="1500">
                <a:solidFill>
                  <a:schemeClr val="accent3"/>
                </a:solidFill>
                <a:latin typeface="Varela Round"/>
                <a:ea typeface="Varela Round"/>
                <a:cs typeface="Varela Round"/>
                <a:sym typeface="Varela Round"/>
              </a:rPr>
              <a:t>and </a:t>
            </a:r>
            <a:r>
              <a:rPr b="1" lang="en" sz="1500">
                <a:solidFill>
                  <a:schemeClr val="accent3"/>
                </a:solidFill>
                <a:latin typeface="Varela Round"/>
                <a:ea typeface="Varela Round"/>
                <a:cs typeface="Varela Round"/>
                <a:sym typeface="Varela Round"/>
              </a:rPr>
              <a:t>input into Google Sheets</a:t>
            </a:r>
            <a:r>
              <a:rPr lang="en" sz="1500">
                <a:solidFill>
                  <a:schemeClr val="accent3"/>
                </a:solidFill>
                <a:latin typeface="Varela Round"/>
                <a:ea typeface="Varela Round"/>
                <a:cs typeface="Varela Round"/>
                <a:sym typeface="Varela Round"/>
              </a:rPr>
              <a:t> by Dr. McGrath and Rehan Ali</a:t>
            </a:r>
            <a:endParaRPr sz="1500">
              <a:solidFill>
                <a:schemeClr val="accent3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Varela Round"/>
              <a:buChar char="▧"/>
            </a:pPr>
            <a:r>
              <a:rPr lang="en" sz="1500">
                <a:solidFill>
                  <a:schemeClr val="accent3"/>
                </a:solidFill>
                <a:latin typeface="Varela Round"/>
                <a:ea typeface="Varela Round"/>
                <a:cs typeface="Varela Round"/>
                <a:sym typeface="Varela Round"/>
              </a:rPr>
              <a:t> Our datasets were </a:t>
            </a:r>
            <a:r>
              <a:rPr b="1" lang="en" sz="1500">
                <a:solidFill>
                  <a:schemeClr val="accent3"/>
                </a:solidFill>
                <a:latin typeface="Varela Round"/>
                <a:ea typeface="Varela Round"/>
                <a:cs typeface="Varela Round"/>
                <a:sym typeface="Varela Round"/>
              </a:rPr>
              <a:t>shared with us</a:t>
            </a:r>
            <a:r>
              <a:rPr lang="en" sz="1500">
                <a:solidFill>
                  <a:schemeClr val="accent3"/>
                </a:solidFill>
                <a:latin typeface="Varela Round"/>
                <a:ea typeface="Varela Round"/>
                <a:cs typeface="Varela Round"/>
                <a:sym typeface="Varela Round"/>
              </a:rPr>
              <a:t> by our client, Dr. McGrath</a:t>
            </a:r>
            <a:endParaRPr sz="1500">
              <a:solidFill>
                <a:schemeClr val="accent3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Varela Round"/>
              <a:buChar char="○"/>
            </a:pPr>
            <a:r>
              <a:rPr lang="en" sz="1500">
                <a:solidFill>
                  <a:schemeClr val="accent3"/>
                </a:solidFill>
                <a:latin typeface="Varela Round"/>
                <a:ea typeface="Varela Round"/>
                <a:cs typeface="Varela Round"/>
                <a:sym typeface="Varela Round"/>
              </a:rPr>
              <a:t>Private data</a:t>
            </a:r>
            <a:endParaRPr sz="1500">
              <a:solidFill>
                <a:schemeClr val="accent3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4" name="Google Shape;74;p13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5" name="Google Shape;7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9275" y="1355075"/>
            <a:ext cx="2048232" cy="14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9275" y="2997775"/>
            <a:ext cx="2079767" cy="13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3"/>
          <p:cNvPicPr preferRelativeResize="0"/>
          <p:nvPr/>
        </p:nvPicPr>
        <p:blipFill rotWithShape="1">
          <a:blip r:embed="rId5">
            <a:alphaModFix/>
          </a:blip>
          <a:srcRect b="0" l="-14297" r="28988" t="0"/>
          <a:stretch/>
        </p:blipFill>
        <p:spPr>
          <a:xfrm>
            <a:off x="6546775" y="2013663"/>
            <a:ext cx="1913874" cy="170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idx="4294967295" type="ctrTitle"/>
          </p:nvPr>
        </p:nvSpPr>
        <p:spPr>
          <a:xfrm>
            <a:off x="1816075" y="635500"/>
            <a:ext cx="5612700" cy="1070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Data Sets</a:t>
            </a:r>
            <a:endParaRPr b="1" sz="6000"/>
          </a:p>
        </p:txBody>
      </p:sp>
      <p:sp>
        <p:nvSpPr>
          <p:cNvPr id="83" name="Google Shape;83;p14"/>
          <p:cNvSpPr txBox="1"/>
          <p:nvPr>
            <p:ph idx="4294967295" type="subTitle"/>
          </p:nvPr>
        </p:nvSpPr>
        <p:spPr>
          <a:xfrm>
            <a:off x="1451100" y="1899425"/>
            <a:ext cx="3081300" cy="23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rgbClr val="FFFFFF"/>
                </a:solidFill>
              </a:rPr>
              <a:t>2019</a:t>
            </a:r>
            <a:endParaRPr sz="1800" u="sng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▧"/>
            </a:pPr>
            <a:r>
              <a:rPr lang="en" sz="1800">
                <a:solidFill>
                  <a:srgbClr val="FFFFFF"/>
                </a:solidFill>
              </a:rPr>
              <a:t>Farm summary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▧"/>
            </a:pPr>
            <a:r>
              <a:rPr lang="en" sz="1800">
                <a:solidFill>
                  <a:srgbClr val="FFFFFF"/>
                </a:solidFill>
              </a:rPr>
              <a:t>Carbon estimates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▧"/>
            </a:pPr>
            <a:r>
              <a:rPr lang="en" sz="1800">
                <a:solidFill>
                  <a:srgbClr val="FFFFFF"/>
                </a:solidFill>
              </a:rPr>
              <a:t>Carbon payments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84" name="Google Shape;84;p14"/>
          <p:cNvSpPr/>
          <p:nvPr/>
        </p:nvSpPr>
        <p:spPr>
          <a:xfrm>
            <a:off x="2496511" y="597675"/>
            <a:ext cx="4251826" cy="1070659"/>
          </a:xfrm>
          <a:custGeom>
            <a:rect b="b" l="l" r="r" t="t"/>
            <a:pathLst>
              <a:path extrusionOk="0" h="68610" w="193177">
                <a:moveTo>
                  <a:pt x="0" y="9488"/>
                </a:moveTo>
                <a:cubicBezTo>
                  <a:pt x="1258" y="19869"/>
                  <a:pt x="3068" y="30192"/>
                  <a:pt x="3891" y="40616"/>
                </a:cubicBezTo>
                <a:cubicBezTo>
                  <a:pt x="4487" y="48159"/>
                  <a:pt x="182" y="56547"/>
                  <a:pt x="3567" y="63314"/>
                </a:cubicBezTo>
                <a:cubicBezTo>
                  <a:pt x="4874" y="65926"/>
                  <a:pt x="9402" y="63638"/>
                  <a:pt x="12322" y="63638"/>
                </a:cubicBezTo>
                <a:cubicBezTo>
                  <a:pt x="21833" y="63638"/>
                  <a:pt x="31346" y="63485"/>
                  <a:pt x="40856" y="63638"/>
                </a:cubicBezTo>
                <a:cubicBezTo>
                  <a:pt x="63900" y="64009"/>
                  <a:pt x="86876" y="66657"/>
                  <a:pt x="109922" y="66881"/>
                </a:cubicBezTo>
                <a:cubicBezTo>
                  <a:pt x="127332" y="67050"/>
                  <a:pt x="144724" y="68044"/>
                  <a:pt x="162128" y="68502"/>
                </a:cubicBezTo>
                <a:cubicBezTo>
                  <a:pt x="170351" y="68718"/>
                  <a:pt x="178584" y="67998"/>
                  <a:pt x="186771" y="67205"/>
                </a:cubicBezTo>
                <a:cubicBezTo>
                  <a:pt x="188311" y="67056"/>
                  <a:pt x="191162" y="67772"/>
                  <a:pt x="191311" y="66232"/>
                </a:cubicBezTo>
                <a:cubicBezTo>
                  <a:pt x="192717" y="51707"/>
                  <a:pt x="189692" y="37019"/>
                  <a:pt x="190662" y="22458"/>
                </a:cubicBezTo>
                <a:cubicBezTo>
                  <a:pt x="191115" y="15664"/>
                  <a:pt x="196037" y="6211"/>
                  <a:pt x="190662" y="2030"/>
                </a:cubicBezTo>
                <a:cubicBezTo>
                  <a:pt x="185541" y="-1954"/>
                  <a:pt x="177696" y="1381"/>
                  <a:pt x="171207" y="1381"/>
                </a:cubicBezTo>
                <a:cubicBezTo>
                  <a:pt x="155624" y="1381"/>
                  <a:pt x="140081" y="2960"/>
                  <a:pt x="124514" y="3651"/>
                </a:cubicBezTo>
                <a:cubicBezTo>
                  <a:pt x="83458" y="5474"/>
                  <a:pt x="42393" y="7866"/>
                  <a:pt x="1297" y="7866"/>
                </a:cubicBezTo>
              </a:path>
            </a:pathLst>
          </a:custGeom>
          <a:noFill/>
          <a:ln cap="flat" cmpd="sng" w="9525">
            <a:solidFill>
              <a:srgbClr val="50567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5" name="Google Shape;85;p14"/>
          <p:cNvSpPr/>
          <p:nvPr/>
        </p:nvSpPr>
        <p:spPr>
          <a:xfrm>
            <a:off x="2453449" y="600600"/>
            <a:ext cx="4337951" cy="1140507"/>
          </a:xfrm>
          <a:custGeom>
            <a:rect b="b" l="l" r="r" t="t"/>
            <a:pathLst>
              <a:path extrusionOk="0" h="70773" w="195778">
                <a:moveTo>
                  <a:pt x="2270" y="3507"/>
                </a:moveTo>
                <a:cubicBezTo>
                  <a:pt x="4760" y="17456"/>
                  <a:pt x="5300" y="31885"/>
                  <a:pt x="3891" y="45984"/>
                </a:cubicBezTo>
                <a:cubicBezTo>
                  <a:pt x="3385" y="51043"/>
                  <a:pt x="3634" y="56154"/>
                  <a:pt x="3243" y="61224"/>
                </a:cubicBezTo>
                <a:cubicBezTo>
                  <a:pt x="3118" y="62844"/>
                  <a:pt x="1635" y="65090"/>
                  <a:pt x="2918" y="66088"/>
                </a:cubicBezTo>
                <a:cubicBezTo>
                  <a:pt x="6851" y="69147"/>
                  <a:pt x="12877" y="66553"/>
                  <a:pt x="17834" y="67061"/>
                </a:cubicBezTo>
                <a:cubicBezTo>
                  <a:pt x="22382" y="67527"/>
                  <a:pt x="26883" y="68542"/>
                  <a:pt x="31453" y="68682"/>
                </a:cubicBezTo>
                <a:cubicBezTo>
                  <a:pt x="56843" y="69463"/>
                  <a:pt x="82251" y="69655"/>
                  <a:pt x="107653" y="69655"/>
                </a:cubicBezTo>
                <a:cubicBezTo>
                  <a:pt x="127324" y="69655"/>
                  <a:pt x="146996" y="69655"/>
                  <a:pt x="166667" y="69655"/>
                </a:cubicBezTo>
                <a:cubicBezTo>
                  <a:pt x="175872" y="69655"/>
                  <a:pt x="192100" y="74141"/>
                  <a:pt x="193905" y="65115"/>
                </a:cubicBezTo>
                <a:cubicBezTo>
                  <a:pt x="196535" y="51962"/>
                  <a:pt x="195526" y="38321"/>
                  <a:pt x="195526" y="24908"/>
                </a:cubicBezTo>
                <a:cubicBezTo>
                  <a:pt x="195526" y="19055"/>
                  <a:pt x="194229" y="13251"/>
                  <a:pt x="194229" y="7398"/>
                </a:cubicBezTo>
                <a:cubicBezTo>
                  <a:pt x="194229" y="5105"/>
                  <a:pt x="195533" y="856"/>
                  <a:pt x="193256" y="588"/>
                </a:cubicBezTo>
                <a:cubicBezTo>
                  <a:pt x="171487" y="-1973"/>
                  <a:pt x="149636" y="5100"/>
                  <a:pt x="127757" y="6425"/>
                </a:cubicBezTo>
                <a:cubicBezTo>
                  <a:pt x="85244" y="8999"/>
                  <a:pt x="42525" y="6003"/>
                  <a:pt x="0" y="8371"/>
                </a:cubicBezTo>
              </a:path>
            </a:pathLst>
          </a:custGeom>
          <a:noFill/>
          <a:ln cap="flat" cmpd="sng" w="9525">
            <a:solidFill>
              <a:srgbClr val="50567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4"/>
          <p:cNvSpPr txBox="1"/>
          <p:nvPr>
            <p:ph idx="4294967295" type="subTitle"/>
          </p:nvPr>
        </p:nvSpPr>
        <p:spPr>
          <a:xfrm>
            <a:off x="4772350" y="1899425"/>
            <a:ext cx="3081300" cy="23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rgbClr val="FFFFFF"/>
                </a:solidFill>
              </a:rPr>
              <a:t>2021</a:t>
            </a:r>
            <a:endParaRPr sz="1800" u="sng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▧"/>
            </a:pPr>
            <a:r>
              <a:rPr lang="en" sz="1800">
                <a:solidFill>
                  <a:srgbClr val="FFFFFF"/>
                </a:solidFill>
              </a:rPr>
              <a:t>Farm summary</a:t>
            </a:r>
            <a:endParaRPr sz="1800">
              <a:solidFill>
                <a:srgbClr val="FFFFF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(Carbon will be calculated by our team)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2299825" y="742850"/>
            <a:ext cx="464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2019 Data Sets: Valuable Models</a:t>
            </a:r>
            <a:endParaRPr b="1" sz="2800">
              <a:solidFill>
                <a:schemeClr val="accent1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1406575" y="1645550"/>
            <a:ext cx="6431700" cy="30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arela Round"/>
              <a:buChar char="▧"/>
            </a:pPr>
            <a:r>
              <a:rPr lang="en" sz="1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Data Estimates</a:t>
            </a:r>
            <a:endParaRPr sz="1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arela Round"/>
              <a:buChar char="○"/>
            </a:pPr>
            <a:r>
              <a:rPr lang="en" sz="1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Demonstrates original process and equations used to calculate carbon sequestered by tree, farm, and species</a:t>
            </a:r>
            <a:endParaRPr sz="1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arela Round"/>
              <a:buChar char="▧"/>
            </a:pPr>
            <a:r>
              <a:rPr lang="en" sz="1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Carbon Payments</a:t>
            </a:r>
            <a:endParaRPr sz="1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arela Round"/>
              <a:buChar char="○"/>
            </a:pPr>
            <a:r>
              <a:rPr lang="en" sz="1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Records the carbon price used, amount paid by Sewanee</a:t>
            </a:r>
            <a:endParaRPr sz="1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arela Round"/>
              <a:buChar char="▧"/>
            </a:pPr>
            <a:r>
              <a:rPr lang="en" sz="1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Farm Summary</a:t>
            </a:r>
            <a:endParaRPr sz="1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arela Round"/>
              <a:buChar char="○"/>
            </a:pPr>
            <a:r>
              <a:rPr lang="en" sz="1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Change in number of trees and in growth </a:t>
            </a:r>
            <a:endParaRPr sz="1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6"/>
          <p:cNvSpPr txBox="1"/>
          <p:nvPr/>
        </p:nvSpPr>
        <p:spPr>
          <a:xfrm>
            <a:off x="1900225" y="808650"/>
            <a:ext cx="5444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4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“ZK Tree Survey 2021”</a:t>
            </a:r>
            <a:endParaRPr b="1" sz="2400">
              <a:solidFill>
                <a:schemeClr val="accent4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1162075" y="1401050"/>
            <a:ext cx="69207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accent4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Varela Round"/>
              <a:buChar char="▧"/>
            </a:pPr>
            <a:r>
              <a:rPr lang="en" sz="1800">
                <a:solidFill>
                  <a:schemeClr val="accent4"/>
                </a:solidFill>
                <a:latin typeface="Varela Round"/>
                <a:ea typeface="Varela Round"/>
                <a:cs typeface="Varela Round"/>
                <a:sym typeface="Varela Round"/>
              </a:rPr>
              <a:t>Individual tree measurements</a:t>
            </a:r>
            <a:endParaRPr sz="1800">
              <a:solidFill>
                <a:schemeClr val="accent4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Varela Round"/>
              <a:buChar char="○"/>
            </a:pPr>
            <a:r>
              <a:rPr lang="en" sz="1800">
                <a:solidFill>
                  <a:schemeClr val="accent4"/>
                </a:solidFill>
                <a:latin typeface="Varela Round"/>
                <a:ea typeface="Varela Round"/>
                <a:cs typeface="Varela Round"/>
                <a:sym typeface="Varela Round"/>
              </a:rPr>
              <a:t>Classified by farm (Household)</a:t>
            </a:r>
            <a:endParaRPr sz="1800">
              <a:solidFill>
                <a:schemeClr val="accent4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Varela Round"/>
              <a:buChar char="○"/>
            </a:pPr>
            <a:r>
              <a:rPr lang="en" sz="1800">
                <a:solidFill>
                  <a:schemeClr val="accent4"/>
                </a:solidFill>
                <a:latin typeface="Varela Round"/>
                <a:ea typeface="Varela Round"/>
                <a:cs typeface="Varela Round"/>
                <a:sym typeface="Varela Round"/>
              </a:rPr>
              <a:t>Includes tree species, height, and diameter</a:t>
            </a:r>
            <a:endParaRPr sz="1800">
              <a:solidFill>
                <a:schemeClr val="accent4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Varela Round"/>
              <a:buChar char="■"/>
            </a:pPr>
            <a:r>
              <a:rPr lang="en" sz="1800">
                <a:solidFill>
                  <a:schemeClr val="accent4"/>
                </a:solidFill>
                <a:latin typeface="Varela Round"/>
                <a:ea typeface="Varela Round"/>
                <a:cs typeface="Varela Round"/>
                <a:sym typeface="Varela Round"/>
              </a:rPr>
              <a:t>Presence (Y/N) of coffee cherries</a:t>
            </a:r>
            <a:endParaRPr sz="1800">
              <a:solidFill>
                <a:schemeClr val="accent4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Varela Round"/>
              <a:buChar char="▧"/>
            </a:pPr>
            <a:r>
              <a:rPr lang="en" sz="1800">
                <a:solidFill>
                  <a:schemeClr val="accent4"/>
                </a:solidFill>
                <a:latin typeface="Varela Round"/>
                <a:ea typeface="Varela Round"/>
                <a:cs typeface="Varela Round"/>
                <a:sym typeface="Varela Round"/>
              </a:rPr>
              <a:t>Survey team</a:t>
            </a:r>
            <a:endParaRPr sz="1800">
              <a:solidFill>
                <a:schemeClr val="accent4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Varela Round"/>
              <a:buChar char="○"/>
            </a:pPr>
            <a:r>
              <a:rPr lang="en" sz="1800">
                <a:solidFill>
                  <a:schemeClr val="accent4"/>
                </a:solidFill>
                <a:latin typeface="Varela Round"/>
                <a:ea typeface="Varela Round"/>
                <a:cs typeface="Varela Round"/>
                <a:sym typeface="Varela Round"/>
              </a:rPr>
              <a:t>Travel restrictions means remote collaboration</a:t>
            </a:r>
            <a:endParaRPr sz="1800">
              <a:solidFill>
                <a:schemeClr val="accent4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4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Varela Round"/>
              <a:buChar char="▧"/>
            </a:pPr>
            <a:r>
              <a:rPr lang="en" sz="1800">
                <a:solidFill>
                  <a:schemeClr val="accent4"/>
                </a:solidFill>
                <a:latin typeface="Varela Round"/>
                <a:ea typeface="Varela Round"/>
                <a:cs typeface="Varela Round"/>
                <a:sym typeface="Varela Round"/>
              </a:rPr>
              <a:t>Very fun, spontaneous, and wacky format! </a:t>
            </a:r>
            <a:r>
              <a:rPr lang="en" sz="36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👍</a:t>
            </a:r>
            <a:endParaRPr sz="1800">
              <a:solidFill>
                <a:schemeClr val="accent4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" name="Google Shape;1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075" y="1491812"/>
            <a:ext cx="3130249" cy="215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1779" y="1598513"/>
            <a:ext cx="3281821" cy="2159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Google Shape;109;p17"/>
          <p:cNvCxnSpPr/>
          <p:nvPr/>
        </p:nvCxnSpPr>
        <p:spPr>
          <a:xfrm flipH="1" rot="10800000">
            <a:off x="4238925" y="2676063"/>
            <a:ext cx="250200" cy="4800"/>
          </a:xfrm>
          <a:prstGeom prst="straightConnector1">
            <a:avLst/>
          </a:prstGeom>
          <a:noFill/>
          <a:ln cap="flat" cmpd="sng" w="76200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" name="Google Shape;110;p17"/>
          <p:cNvSpPr txBox="1"/>
          <p:nvPr/>
        </p:nvSpPr>
        <p:spPr>
          <a:xfrm>
            <a:off x="1439425" y="883900"/>
            <a:ext cx="636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arela Round"/>
                <a:ea typeface="Varela Round"/>
                <a:cs typeface="Varela Round"/>
                <a:sym typeface="Varela Round"/>
              </a:rPr>
              <a:t>… but we are going to fix it!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E7CC3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idx="4294967295" type="ctrTitle"/>
          </p:nvPr>
        </p:nvSpPr>
        <p:spPr>
          <a:xfrm>
            <a:off x="1669950" y="959600"/>
            <a:ext cx="5804100" cy="55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Thanks for not laughing!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4348076" y="4726751"/>
            <a:ext cx="548700" cy="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2750" y="2462841"/>
            <a:ext cx="2279349" cy="195911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/>
        </p:nvSpPr>
        <p:spPr>
          <a:xfrm>
            <a:off x="2986225" y="1673725"/>
            <a:ext cx="3272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dows Into Light"/>
                <a:ea typeface="Shadows Into Light"/>
                <a:cs typeface="Shadows Into Light"/>
                <a:sym typeface="Shadows Into Light"/>
              </a:rPr>
              <a:t>Questions?</a:t>
            </a:r>
            <a:endParaRPr sz="2200">
              <a:solidFill>
                <a:schemeClr val="accent1"/>
              </a:solidFill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inculo template">
  <a:themeElements>
    <a:clrScheme name="Custom 347">
      <a:dk1>
        <a:srgbClr val="505670"/>
      </a:dk1>
      <a:lt1>
        <a:srgbClr val="FFFFFF"/>
      </a:lt1>
      <a:dk2>
        <a:srgbClr val="979CB8"/>
      </a:dk2>
      <a:lt2>
        <a:srgbClr val="EFF0F4"/>
      </a:lt2>
      <a:accent1>
        <a:srgbClr val="F9AC08"/>
      </a:accent1>
      <a:accent2>
        <a:srgbClr val="C48706"/>
      </a:accent2>
      <a:accent3>
        <a:srgbClr val="01ABCF"/>
      </a:accent3>
      <a:accent4>
        <a:srgbClr val="00839F"/>
      </a:accent4>
      <a:accent5>
        <a:srgbClr val="AACF20"/>
      </a:accent5>
      <a:accent6>
        <a:srgbClr val="EA3A68"/>
      </a:accent6>
      <a:hlink>
        <a:srgbClr val="50567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